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5" r:id="rId4"/>
    <p:sldId id="257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115" y="-38379"/>
            <a:ext cx="2189319" cy="1079157"/>
          </a:xfrm>
        </p:spPr>
        <p:txBody>
          <a:bodyPr>
            <a:normAutofit/>
          </a:bodyPr>
          <a:lstStyle/>
          <a:p>
            <a:r>
              <a:rPr lang="en-US" sz="4000" b="1" i="1" dirty="0"/>
              <a:t>100 </a:t>
            </a:r>
            <a:r>
              <a:rPr lang="en-US" sz="4000" b="1" i="1" dirty="0" err="1"/>
              <a:t>ditË</a:t>
            </a:r>
            <a:r>
              <a:rPr lang="en-US" sz="4000" i="1" dirty="0"/>
              <a:t> </a:t>
            </a:r>
            <a:endParaRPr lang="en-US" sz="8000" i="1" dirty="0">
              <a:solidFill>
                <a:srgbClr val="FFFF00"/>
              </a:solidFill>
              <a:latin typeface="Palace Script MT" panose="030303020206070C0B05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8525" y="862358"/>
            <a:ext cx="3848698" cy="60413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Ministria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e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Zhvillimit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Rajonal</a:t>
            </a:r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083" y="140042"/>
            <a:ext cx="1508068" cy="1464472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26546" y="1742536"/>
            <a:ext cx="11293605" cy="495482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 kuadër të detyrave dhe përgjegjesive të Ministrisë së Zhvillimit Rajonal gjatë punës 100 ditore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mars-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qershor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 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 pika të shkurtra do të prezantojmë të arriturat e MZHR-së për këtë periudhë ashtu siç janë paraqitur edhe në raportin 100 ditorë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Hartimi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koordinimi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politikave</a:t>
            </a:r>
            <a:endParaRPr lang="en-US" i="1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MZHR, ka përgatitur dhe proceduar në Sekretariatin Koordinues të Qeverisë pjesën e saj të Planit të Punës së Qeverisë për vitin 2021-25 brenda afateve të përcaktuara, si dhe ka përgatitur Planin e  brendshëm të Punës së Ministrisë për vitin 2021 dhe të njejtin e ka publikuar në uebfaqe të MZHR-së.  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MZHR ka realizuar pesë punëtori me kryetarët e komunave shoqërinë civile dhe komunitetin e biznesit në pesë rajonet zhvillimore për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promovimin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Strategji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 për Zhvillim Rajonal 2020 – 2030 në muajin maj-qershor 2021.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Është finalizuar  dokumenti “Analiza e investimeve kapitale të Ministrive të linjës të realizuara sipas rajoneve zhvillimore për vitin 2020”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cila analizë gjithashtu do të trajtoj të dhënat krahasimore për tre vite 2018-2020. </a:t>
            </a:r>
            <a:endParaRPr lang="en-US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26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115" y="-38379"/>
            <a:ext cx="2189319" cy="1079157"/>
          </a:xfrm>
        </p:spPr>
        <p:txBody>
          <a:bodyPr>
            <a:normAutofit/>
          </a:bodyPr>
          <a:lstStyle/>
          <a:p>
            <a:r>
              <a:rPr lang="en-US" sz="4000" b="1" i="1" dirty="0"/>
              <a:t>100 </a:t>
            </a:r>
            <a:r>
              <a:rPr lang="en-US" sz="4000" b="1" i="1" dirty="0" err="1"/>
              <a:t>ditË</a:t>
            </a:r>
            <a:r>
              <a:rPr lang="en-US" sz="4000" i="1" dirty="0"/>
              <a:t> </a:t>
            </a:r>
            <a:endParaRPr lang="en-US" sz="8000" i="1" dirty="0">
              <a:solidFill>
                <a:srgbClr val="FFFF00"/>
              </a:solidFill>
              <a:latin typeface="Palace Script MT" panose="030303020206070C0B05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8525" y="862358"/>
            <a:ext cx="3848698" cy="60413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Ministria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e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Zhvillimit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Rajonal</a:t>
            </a:r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083" y="140042"/>
            <a:ext cx="1508068" cy="1464472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26546" y="1742536"/>
            <a:ext cx="11293605" cy="49548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Hartimi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koordinimi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politikave</a:t>
            </a:r>
            <a:endParaRPr lang="en-US" i="1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MZHR në muajin qershor 2021, ka themeluar grupin punues për hartimin e Ligjit për Zhvillim Rajonal dhe ka përgaditur draftin fillestar; 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Lidhur me Zhvillimin e sistemit për menaxhimin e përformancës rajonale, MZHR ka finalizuar  termat e referencës për studimin e fizibilitetit dhe disajnimin e sistemit për monitorimin e zhvillimit socio - ekonomik rajonal të balancuar.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MZHR, në bashkëpunim me institucionet tjera ka mbajtur takimin e grupit punues për zhvillimin dhe definimin e kritereve të brendeve rajonale, takimi është bajtur në muajin prill 2021.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MZHR ka përgatitur Pyetësorin Vetë-vlerësues për Menaxhimin Financiar dhe të Kontrollit 2020 dhe Listën e rreziqeve për vitin 2021.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28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115" y="-38379"/>
            <a:ext cx="2189319" cy="1079157"/>
          </a:xfrm>
        </p:spPr>
        <p:txBody>
          <a:bodyPr>
            <a:normAutofit/>
          </a:bodyPr>
          <a:lstStyle/>
          <a:p>
            <a:r>
              <a:rPr lang="en-US" sz="4000" b="1" i="1" dirty="0"/>
              <a:t>100 </a:t>
            </a:r>
            <a:r>
              <a:rPr lang="en-US" sz="4000" b="1" i="1" dirty="0" err="1"/>
              <a:t>ditË</a:t>
            </a:r>
            <a:r>
              <a:rPr lang="en-US" sz="4000" i="1" dirty="0"/>
              <a:t> </a:t>
            </a:r>
            <a:endParaRPr lang="en-US" sz="8000" i="1" dirty="0">
              <a:solidFill>
                <a:srgbClr val="FFFF00"/>
              </a:solidFill>
              <a:latin typeface="Palace Script MT" panose="030303020206070C0B05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8525" y="862358"/>
            <a:ext cx="3848698" cy="60413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Ministria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e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Zhvillimit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Rajonal</a:t>
            </a:r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083" y="140042"/>
            <a:ext cx="1508068" cy="1464472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26546" y="1742536"/>
            <a:ext cx="11293605" cy="49548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Kursimet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buxhetore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Vlen të theksohet se në kuadër të rishikimit b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xhetor MZHR ka dekraluar kursime në vlerë prej 60,000.00 €;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Së fundmi kemi gjetur zgjidhje për kursimin e mjeteve, ku do të kursejm afro (100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.00 euro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në vitë) duke kaluar nga objekti me q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në pronë publike nga 01 Shator 2021.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0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626546" y="2032722"/>
            <a:ext cx="11293605" cy="4664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476CB9E-74B2-40C5-BBE9-135E9622FE70}"/>
              </a:ext>
            </a:extLst>
          </p:cNvPr>
          <p:cNvSpPr txBox="1">
            <a:spLocks/>
          </p:cNvSpPr>
          <p:nvPr/>
        </p:nvSpPr>
        <p:spPr>
          <a:xfrm>
            <a:off x="1218115" y="-38379"/>
            <a:ext cx="2189319" cy="107915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i="1"/>
              <a:t>100 ditË</a:t>
            </a:r>
            <a:r>
              <a:rPr lang="en-US" sz="4000" i="1"/>
              <a:t> </a:t>
            </a:r>
            <a:endParaRPr lang="en-US" sz="8000" i="1" dirty="0">
              <a:solidFill>
                <a:srgbClr val="FFFF00"/>
              </a:solidFill>
              <a:latin typeface="Palace Script MT" panose="030303020206070C0B05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1BABDF1-6DE9-4B8D-869C-E1E0E5A1B759}"/>
              </a:ext>
            </a:extLst>
          </p:cNvPr>
          <p:cNvSpPr txBox="1">
            <a:spLocks/>
          </p:cNvSpPr>
          <p:nvPr/>
        </p:nvSpPr>
        <p:spPr>
          <a:xfrm>
            <a:off x="1309899" y="932616"/>
            <a:ext cx="3848698" cy="604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Ministria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e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Zhvillimit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Rajonal</a:t>
            </a:r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8F812B-9211-46AA-9199-713E5153DA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083" y="140042"/>
            <a:ext cx="1508068" cy="146447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9710F1B-FDDD-4186-BDE1-11B90F29D684}"/>
              </a:ext>
            </a:extLst>
          </p:cNvPr>
          <p:cNvSpPr txBox="1"/>
          <p:nvPr/>
        </p:nvSpPr>
        <p:spPr>
          <a:xfrm>
            <a:off x="626545" y="1662708"/>
            <a:ext cx="11293605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Përkrahja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financiare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Komunave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sq-AL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MZHR në kuadër të Programit për Zhvillim Rajonal (kategoria e investimeve kapitale) për vitin 2021, ka ndarë mjetet për shtatëmbëdhjetë (17) projekte për financimin e investimeve kapitale në 16 komuna dhe janë zotuar mjetet nga MZHR në vlerë prej 965,000 €.</a:t>
            </a:r>
            <a:endParaRPr lang="en-US" sz="2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Përkrahja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financiare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Bizneseve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gjenerimi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vendeve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punës</a:t>
            </a:r>
            <a:endParaRPr lang="en-US" sz="2100" i="1" dirty="0">
              <a:solidFill>
                <a:schemeClr val="bg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sq-AL" sz="2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q-AL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MZHR ka përgatitur dhe lansuar skemën e granteve Programit për Zhvillim Rajonal të Balancuar si dhe Programin për Rimëkëmbje Ekonomike Masa 15 (Përkrahja e bizneseve 2021)  ku aplikimi është bërë në formë elektronike përmes sistemit EKOSOVA. Procesi i vlerësimit te bizneseve është finalizuar si dhe MZHR ka bërë përzgjedhjen e 154 përfituesve dhe nënshkrimin e kontratave, nga kjo skemë planifikohet të gjenerohen 349 vende të reja punës.</a:t>
            </a:r>
            <a:endParaRPr lang="en-US" sz="2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Përkrahja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financiare</a:t>
            </a:r>
            <a:r>
              <a:rPr lang="en-US" sz="21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OJQ-</a:t>
            </a:r>
            <a:r>
              <a:rPr lang="en-US" sz="21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endParaRPr lang="en-US" sz="2100" dirty="0">
              <a:solidFill>
                <a:schemeClr val="bg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q-AL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Ministria e Zhvillimit Rajonal përmes Thirrjes Publike që realizon çdo vit për mbështetjen  financiare të projekteve/programeve  të QJQ-ve për avancimin e zhvillimit socio ekonomik rajonal të balancuar ka mbështetur Organizata Joqeveritare si dhe një numër të konsiderueshëm të udhëhequra nga gratë ku në total janë financuar tridhjetë e dy (32) OJQ </a:t>
            </a:r>
            <a:r>
              <a:rPr lang="en-US" sz="2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vlerë</a:t>
            </a:r>
            <a:r>
              <a:rPr lang="en-US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totale</a:t>
            </a:r>
            <a:r>
              <a:rPr lang="en-US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prej</a:t>
            </a:r>
            <a:r>
              <a:rPr lang="en-US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100,000.00 euro</a:t>
            </a:r>
            <a:r>
              <a:rPr lang="sq-AL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82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115" y="-38379"/>
            <a:ext cx="2189319" cy="1079157"/>
          </a:xfrm>
        </p:spPr>
        <p:txBody>
          <a:bodyPr>
            <a:normAutofit/>
          </a:bodyPr>
          <a:lstStyle/>
          <a:p>
            <a:r>
              <a:rPr lang="en-US" sz="4000" b="1" i="1" dirty="0"/>
              <a:t>100 </a:t>
            </a:r>
            <a:r>
              <a:rPr lang="en-US" sz="4000" b="1" i="1" dirty="0" err="1"/>
              <a:t>ditË</a:t>
            </a:r>
            <a:r>
              <a:rPr lang="en-US" sz="4000" i="1" dirty="0"/>
              <a:t> </a:t>
            </a:r>
            <a:endParaRPr lang="en-US" sz="8000" i="1" dirty="0">
              <a:solidFill>
                <a:srgbClr val="FFFF00"/>
              </a:solidFill>
              <a:latin typeface="Palace Script MT" panose="030303020206070C0B05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8525" y="862358"/>
            <a:ext cx="3848698" cy="60413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Ministria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e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Zhvillimit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Rajonal</a:t>
            </a:r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083" y="140042"/>
            <a:ext cx="1508068" cy="1464472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26546" y="1742536"/>
            <a:ext cx="11293605" cy="49754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Bashkëpunimi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Partnerët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ndërkombëtarë</a:t>
            </a:r>
            <a:endParaRPr lang="en-US" i="1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Gjatë kësaj periudhe, kemi zhvilluar një mori takimesh me partnerët ndërkombatarë, dhe kemi shkëmbyer letra zyrtare për vendosjen e bashkëpunimit për realizimin e aktiviteteve dhe programeve në fushën e zhvillimit socio-ekonomik rajonal si në vijim:</a:t>
            </a:r>
            <a:endParaRPr lang="en-U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Takim me Ambasadën Amerikane për mundësitë e bashkëpunimit në mes MZHR dhe programeve të USAID-it në Kosovë.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Takim me Ambasadën Gjermane, ku është nënshkruar marrëveshja e bashkëpunimit mes MZHR-GIZ.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Takim me  Organizatën CARITAS, ku eshtë inicuar marrëveshja e bashkëpunimit për dy projekte të përbashkëta në funksion të zhvillimit socio ekonomik rajonal të Kosovës. Si rrjedhojë e takimit është finalizuar draft marrëveshja e bashkëpunimit.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78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115" y="-38379"/>
            <a:ext cx="2189319" cy="1079157"/>
          </a:xfrm>
        </p:spPr>
        <p:txBody>
          <a:bodyPr>
            <a:normAutofit/>
          </a:bodyPr>
          <a:lstStyle/>
          <a:p>
            <a:r>
              <a:rPr lang="en-US" sz="4000" b="1" i="1" dirty="0"/>
              <a:t>100 </a:t>
            </a:r>
            <a:r>
              <a:rPr lang="en-US" sz="4000" b="1" i="1" dirty="0" err="1"/>
              <a:t>ditË</a:t>
            </a:r>
            <a:r>
              <a:rPr lang="en-US" sz="4000" i="1" dirty="0"/>
              <a:t> </a:t>
            </a:r>
            <a:endParaRPr lang="en-US" sz="8000" i="1" dirty="0">
              <a:solidFill>
                <a:srgbClr val="FFFF00"/>
              </a:solidFill>
              <a:latin typeface="Palace Script MT" panose="030303020206070C0B05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8525" y="862358"/>
            <a:ext cx="3848698" cy="60413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Ministria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e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Zhvillimit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Rajonal</a:t>
            </a:r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083" y="140042"/>
            <a:ext cx="1508068" cy="1464472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26546" y="1742536"/>
            <a:ext cx="11293605" cy="47085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Bashkëpunimi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Partnerët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ndërkombëtarë</a:t>
            </a:r>
            <a:endParaRPr lang="en-US" sz="1800" i="1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Takim me Ambasadën Turke,  ku u diskutua për mundësitë e bashkëpunimit dhe shkëmbimin e përvojave në fushën e zhvillimit rajonal.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Takim me Zyrën e UNICEF-it në Kosovë, ku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është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rikonfirmuar vazhdimi i bashkëpunimit edhe në projekte tjera të përbashkëta. Është iniciuar bashkëpunimi në hartimin e dokumentit analitik të përbashkët për praktikant, si dhe është bërë lansimi i thirrjes publike për Praktikant si iniciativë e përbashkët MZHR-UNICEF.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Takim me zyrën koordinuese të programit TIKA në Prishtinë ku është dakorduar mbi planin e veprimit në funksion të bashkëpunimit të ndërsjellët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94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115" y="-38379"/>
            <a:ext cx="2189319" cy="1079157"/>
          </a:xfrm>
        </p:spPr>
        <p:txBody>
          <a:bodyPr>
            <a:normAutofit/>
          </a:bodyPr>
          <a:lstStyle/>
          <a:p>
            <a:r>
              <a:rPr lang="en-US" sz="4000" b="1" i="1" dirty="0"/>
              <a:t>100 </a:t>
            </a:r>
            <a:r>
              <a:rPr lang="en-US" sz="4000" b="1" i="1" dirty="0" err="1"/>
              <a:t>ditË</a:t>
            </a:r>
            <a:r>
              <a:rPr lang="en-US" sz="4000" i="1" dirty="0"/>
              <a:t> </a:t>
            </a:r>
            <a:endParaRPr lang="en-US" sz="8000" i="1" dirty="0">
              <a:solidFill>
                <a:srgbClr val="FFFF00"/>
              </a:solidFill>
              <a:latin typeface="Palace Script MT" panose="030303020206070C0B05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8525" y="862358"/>
            <a:ext cx="3848698" cy="604133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Ministria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e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Zhvillimit</a:t>
            </a:r>
            <a:r>
              <a:rPr lang="en-US" sz="20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Rajonal</a:t>
            </a:r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083" y="140042"/>
            <a:ext cx="1508068" cy="1464472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26546" y="1742536"/>
            <a:ext cx="11293605" cy="47085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Bashkëpunimi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Partnerët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ndërkombëtarë</a:t>
            </a:r>
            <a:endParaRPr lang="en-US" i="1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Gjatë muajit Qershor është realizuar takimi bilateral me Ministrin e Industrisë dhe Teknologjisë të Turqisë z. Mustafa Varank i cili është përgjegjës edhe për Zhvillimin Rajonal. Në takim është diskutuar bashkëpunimi i mundshëm në mes të dy ministrive dhe të ekspertëve me qëllim të shkëmbimit të përvojave. Gjithashtu është diskutuar bashkëpunimi për projekte të ndryshme, veqanërisht për projekte IPA.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Gjithashtu kujdes ju kushtua edhe akterëve tjerë të cilët mbështeten nga programet e MZHR-së si Komuna dhe biznese ku janë realizuar gjithashtu disa vizita në Komunat si: Shtime, Prizren, Vushtri, Mitrovicë Jugore etj, Agjensionet e Zhvillimit Rajonal (AZHR-të), si dhe bizneset përfituese nga MZHR</a:t>
            </a:r>
            <a:r>
              <a:rPr lang="sq-A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l">
              <a:buAutoNum type="arabicPeriod" startAt="5"/>
            </a:pPr>
            <a:endParaRPr lang="en-US" sz="2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74111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</TotalTime>
  <Words>923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Century Gothic</vt:lpstr>
      <vt:lpstr>Palace Script MT</vt:lpstr>
      <vt:lpstr>Times New Roman</vt:lpstr>
      <vt:lpstr>Wingdings</vt:lpstr>
      <vt:lpstr>Wingdings 3</vt:lpstr>
      <vt:lpstr>Slice</vt:lpstr>
      <vt:lpstr>100 ditË </vt:lpstr>
      <vt:lpstr>100 ditË </vt:lpstr>
      <vt:lpstr>100 ditË </vt:lpstr>
      <vt:lpstr>PowerPoint Presentation</vt:lpstr>
      <vt:lpstr>100 ditË </vt:lpstr>
      <vt:lpstr>100 ditË </vt:lpstr>
      <vt:lpstr>100 ditË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 DitË</dc:title>
  <dc:creator>Blend Recica</dc:creator>
  <cp:lastModifiedBy>Besim Kamberaj</cp:lastModifiedBy>
  <cp:revision>10</cp:revision>
  <dcterms:created xsi:type="dcterms:W3CDTF">2021-07-01T11:28:05Z</dcterms:created>
  <dcterms:modified xsi:type="dcterms:W3CDTF">2021-07-01T12:29:21Z</dcterms:modified>
</cp:coreProperties>
</file>